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Poppins"/>
      <p:regular r:id="rId49"/>
      <p:bold r:id="rId50"/>
      <p:italic r:id="rId51"/>
      <p:boldItalic r:id="rId52"/>
    </p:embeddedFont>
    <p:embeddedFont>
      <p:font typeface="Poppins Light"/>
      <p:regular r:id="rId53"/>
      <p:bold r:id="rId54"/>
      <p:italic r:id="rId55"/>
      <p:boldItalic r:id="rId56"/>
    </p:embeddedFont>
    <p:embeddedFont>
      <p:font typeface="Poppins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oppins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PoppinsLight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55" Type="http://schemas.openxmlformats.org/officeDocument/2006/relationships/font" Target="fonts/PoppinsLight-italic.fntdata"/><Relationship Id="rId10" Type="http://schemas.openxmlformats.org/officeDocument/2006/relationships/slide" Target="slides/slide5.xml"/><Relationship Id="rId54" Type="http://schemas.openxmlformats.org/officeDocument/2006/relationships/font" Target="fonts/PoppinsLight-bold.fntdata"/><Relationship Id="rId13" Type="http://schemas.openxmlformats.org/officeDocument/2006/relationships/slide" Target="slides/slide8.xml"/><Relationship Id="rId57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Poppi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PoppinsSemiBold-italic.fntdata"/><Relationship Id="rId14" Type="http://schemas.openxmlformats.org/officeDocument/2006/relationships/slide" Target="slides/slide9.xml"/><Relationship Id="rId58" Type="http://schemas.openxmlformats.org/officeDocument/2006/relationships/font" Target="fonts/Poppins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cb4c8ee9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cb4c8ee9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cb4c8ee9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cb4c8ee9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solo afecta a la variable numero, a nadie mas. veamos que pasa con los objetos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cb4c8ee9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cb4c8ee9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cb4c8ee9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cb4c8ee9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puede traer comportamiento no deseado. cuando yo acceda a profesora.nombre voy a esperar que diga “daiana”, pero va a decir “tamara”! esto seguramente nos va a traer problemas en el futuro. no quiere decir que la mutacion sea mala, pero si es mas propensa a errores, como este que mencione recien.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cb4c8ee9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cb4c8ee9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cb4c8ee99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cb4c8ee99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cb4c8ee9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cb4c8ee9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cb4c8ee99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cb4c8ee99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cb4c8ee9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cb4c8ee9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cb4c8ee9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cb4c8ee9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cb4c8ee99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cb4c8ee99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mencionar parametro index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cb4c8ee9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cb4c8ee9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s"/>
              <a:t>trabajo hace 7 años y tambien doy clases sobre frontend :)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b4c8ee9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cb4c8ee9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b4c8ee9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cb4c8ee9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cb4c8ee9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cb4c8ee9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cb4c8ee99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cb4c8ee99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cb4c8ee9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cb4c8ee9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cb4c8ee9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cb4c8ee9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cb4c8ee9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cb4c8ee9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cb4c8ee9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cb4c8ee9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cb4c8ee99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cb4c8ee99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4c8ee9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cb4c8ee9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cb4c8ee9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cb4c8ee9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cb4c8ee9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cb4c8ee9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cb4c8ee9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cb4c8ee9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cb4c8ee9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cb4c8ee9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cb4c8ee9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cb4c8ee9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cb4c8ee9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cb4c8ee9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cb4c8ee99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cb4c8ee99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cb4c8ee9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cb4c8ee9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cb4c8ee99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cb4c8ee99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cb4c8ee99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cb4c8ee99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cb4c8ee9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cb4c8ee9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cb4c8ee9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cb4c8ee9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cb4c8ee99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cb4c8ee99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cb4c8ee9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cb4c8ee9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cb4c8ee9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cb4c8ee9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cb4c8ee99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cb4c8ee99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cb4c8ee9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cb4c8ee9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cb4c8ee9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cb4c8ee9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parametro = el nombre que le damos. argumento = el valor que recibe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cb4c8ee9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cb4c8ee9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cb4c8ee9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cb4c8ee9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cb4c8ee9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cb4c8ee9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13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8" name="Google Shape;2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es/docs/Glossary/Primitiv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depen.io/daiuszw/pen/LYaNBvM?editors=0012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s/docs/Web/JavaScript/Reference/Global_Objects/Array/map" TargetMode="External"/><Relationship Id="rId4" Type="http://schemas.openxmlformats.org/officeDocument/2006/relationships/hyperlink" Target="https://developer.mozilla.org/es/docs/Web/JavaScript/Reference/Global_Objects/Array/filter" TargetMode="External"/><Relationship Id="rId5" Type="http://schemas.openxmlformats.org/officeDocument/2006/relationships/hyperlink" Target="https://developer.mozilla.org/es/docs/Web/JavaScript/Reference/Global_Objects/Array/find" TargetMode="External"/><Relationship Id="rId6" Type="http://schemas.openxmlformats.org/officeDocument/2006/relationships/hyperlink" Target="https://developer.mozilla.org/es/docs/Web/JavaScript/Reference/Global_Objects/Array/reduc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pen.io/daiuszw/pen/RwdaYgW?editors=0012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depen.io/daiuszw/pen/RwdaYgW?editors=0012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depen.io/daiuszw/pen/RwdaYgW?editors=0012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depen.io/daiuszw/pen/RwdaYgW?editors=0012" TargetMode="External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.mozilla.org/es/docs/Web/JavaScript/Reference/Template_literals" TargetMode="External"/><Relationship Id="rId4" Type="http://schemas.openxmlformats.org/officeDocument/2006/relationships/hyperlink" Target="https://developer.mozilla.org/es/docs/Web/JavaScript/Reference/Operators/Conditional_operator" TargetMode="External"/><Relationship Id="rId5" Type="http://schemas.openxmlformats.org/officeDocument/2006/relationships/hyperlink" Target="https://developer.mozilla.org/es/docs/Web/JavaScript/Reference/Operators/Optional_chain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depen.io/daiuszw/pen/oNVxPaX?editors=0012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depen.io/daiuszw/pen/LYaNJMV?editors=0012" TargetMode="External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depen.io/daiuszw/pen/LYaNJMV?editors=0012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mozilla.org/es/docs/Web/JavaScript/Reference/Operators/Destructuring_assignmen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depen.io/daiuszw/pen/rNReZPR?editors=0012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veloper.mozilla.org/es/docs/Web/JavaScript/Reference/Global_Objects/Promis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hyperlink" Target="https://codepen.io/daiuszw/pen/GReZYNO?editors=0012" TargetMode="External"/><Relationship Id="rId5" Type="http://schemas.openxmlformats.org/officeDocument/2006/relationships/hyperlink" Target="https://developer.mozilla.org/es/docs/Web/JavaScript/Reference/Global_Objects/Promise/all" TargetMode="External"/><Relationship Id="rId6" Type="http://schemas.openxmlformats.org/officeDocument/2006/relationships/hyperlink" Target="https://developer.mozilla.org/en-US/docs/Glossary/Callback_function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.mozilla.org/es/docs/Web/JavaScript/Reference/Statements/async_function" TargetMode="External"/><Relationship Id="rId4" Type="http://schemas.openxmlformats.org/officeDocument/2006/relationships/hyperlink" Target="https://developer.mozilla.org/es/docs/Web/JavaScript/Reference/Operators/awa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hyperlink" Target="https://codepen.io/daiuszw/pen/ZEPWmKL?editors=0012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eveloper.mozilla.org/es/docs/Web/JavaScript/Guide/Modules#un_antecedente_sobre_m%C3%B3dul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codesandbox.io/p/sandbox/modulos-es-forked-phcwrl?layout=%257B%2522sidebarPanel%2522%253A%2522EXPLORER%2522%252C%2522rootPanelGroup%2522%253A%257B%2522direction%2522%253A%2522horizontal%2522%252C%2522contentType%2522%253A%2522UNKNOWN%2522%252C%2522type%2522%253A%2522PANEL_GROUP%2522%252C%2522id%2522%253A%2522ROOT_LAYOUT%2522%252C%2522panels%2522%253A%255B%257B%2522type%2522%253A%2522PANEL_GROUP%2522%252C%2522contentType%2522%253A%2522UNKNOWN%2522%252C%2522direction%2522%253A%2522vertical%2522%252C%2522id%2522%253A%2522clr4ey7ak00063b6fc387qpaa%2522%252C%2522sizes%2522%253A%255B100%252C0%255D%252C%2522panels%2522%253A%255B%257B%2522type%2522%253A%2522PANEL_GROUP%2522%252C%2522contentType%2522%253A%2522EDITOR%2522%252C%2522direction%2522%253A%2522horizontal%2522%252C%2522id%2522%253A%2522EDITOR%2522%252C%2522panels%2522%253A%255B%257B%2522type%2522%253A%2522PANEL%2522%252C%2522contentType%2522%253A%2522EDITOR%2522%252C%2522id%2522%253A%2522clr4ey7ak00023b6f3wskp4bp%2522%257D%255D%257D%252C%257B%2522type%2522%253A%2522PANEL_GROUP%2522%252C%2522contentType%2522%253A%2522SHELLS%2522%252C%2522direction%2522%253A%2522horizontal%2522%252C%2522id%2522%253A%2522SHELLS%2522%252C%2522panels%2522%253A%255B%257B%2522type%2522%253A%2522PANEL%2522%252C%2522contentType%2522%253A%2522SHELLS%2522%252C%2522id%2522%253A%2522clr4ey7ak00033b6fly7i39ml%2522%257D%255D%252C%2522sizes%2522%253A%255B100%255D%257D%255D%257D%252C%257B%2522type%2522%253A%2522PANEL_GROUP%2522%252C%2522contentType%2522%253A%2522DEVTOOLS%2522%252C%2522direction%2522%253A%2522vertical%2522%252C%2522id%2522%253A%2522DEVTOOLS%2522%252C%2522panels%2522%253A%255B%257B%2522type%2522%253A%2522PANEL%2522%252C%2522contentType%2522%253A%2522DEVTOOLS%2522%252C%2522id%2522%253A%2522clr4ey7ak00053b6fhexfeksk%2522%257D%255D%252C%2522sizes%2522%253A%255B100%255D%257D%255D%252C%2522sizes%2522%253A%255B50%252C50%255D%257D%252C%2522tabbedPanels%2522%253A%257B%2522clr4ey7ak00023b6f3wskp4bp%2522%253A%257B%2522id%2522%253A%2522clr4ey7ak00023b6f3wskp4bp%2522%252C%2522tabs%2522%253A%255B%257B%2522id%2522%253A%2522clr4f7vfy00023b6fts3l9rhi%2522%252C%2522mode%2522%253A%2522permanent%2522%252C%2522type%2522%253A%2522FILE%2522%252C%2522initialSelections%2522%253A%255B%257B%2522startLineNumber%2522%253A7%252C%2522startColumn%2522%253A1%252C%2522endLineNumber%2522%253A7%252C%2522endColumn%2522%253A1%257D%255D%252C%2522filepath%2522%253A%2522%252Fsrc%252Findex.js%2522%252C%2522state%2522%253A%2522IDLE%2522%257D%255D%252C%2522activeTabId%2522%253A%2522clr4f7vfy00023b6fts3l9rhi%2522%257D%252C%2522clr4ey7ak00053b6fhexfeksk%2522%253A%257B%2522id%2522%253A%2522clr4ey7ak00053b6fhexfeksk%2522%252C%2522tabs%2522%253A%255B%257B%2522type%2522%253A%2522UNASSIGNED_PORT%2522%252C%2522port%2522%253A0%252C%2522id%2522%253A%2522clr4f2xyv00h43b6fi9pyc5ye%2522%252C%2522mode%2522%253A%2522permanent%2522%252C%2522path%2522%253A%2522%252F%2522%257D%255D%252C%2522activeTabId%2522%253A%2522clr4f2xyv00h43b6fi9pyc5ye%2522%257D%252C%2522clr4ey7ak00033b6fly7i39ml%2522%253A%257B%2522tabs%2522%253A%255B%255D%252C%2522id%2522%253A%2522clr4ey7ak00033b6fly7i39ml%2522%257D%257D%252C%2522showDevtools%2522%253Atrue%252C%2522showShells%2522%253Afalse%252C%2522showSidebar%2522%253Atrue%252C%2522sidebarPanelSize%2522%253A15%257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es/docs/Web/JavaScript/Guide/Functions" TargetMode="External"/><Relationship Id="rId4" Type="http://schemas.openxmlformats.org/officeDocument/2006/relationships/hyperlink" Target="https://developer.mozilla.org/es/docs/Web/JavaScript/Reference/Functi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depen.io/daiuszw/pen/XWGdYXr?editors=0010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mozilla.org/es/docs/Web/JavaScript/Reference/Functions#gener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Javascript: Esenciales para React Js</a:t>
            </a:r>
            <a:endParaRPr/>
          </a:p>
        </p:txBody>
      </p:sp>
      <p:sp>
        <p:nvSpPr>
          <p:cNvPr id="67" name="Google Shape;67;p19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9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Daiana Szwimer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idx="4294967295" type="title"/>
          </p:nvPr>
        </p:nvSpPr>
        <p:spPr>
          <a:xfrm>
            <a:off x="855300" y="262875"/>
            <a:ext cx="5228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Qué es mutar?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217800" y="9754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Si cambiamos el valor de la variable </a:t>
            </a:r>
            <a:r>
              <a:rPr lang="es" sz="1800">
                <a:solidFill>
                  <a:schemeClr val="dk2"/>
                </a:solidFill>
              </a:rPr>
              <a:t>numero</a:t>
            </a:r>
            <a:r>
              <a:rPr lang="es" sz="1800">
                <a:solidFill>
                  <a:schemeClr val="dk2"/>
                </a:solidFill>
              </a:rPr>
              <a:t>, lo que hacemos es </a:t>
            </a:r>
            <a:r>
              <a:rPr b="1" lang="es" sz="1800">
                <a:solidFill>
                  <a:schemeClr val="dk2"/>
                </a:solidFill>
              </a:rPr>
              <a:t>reasignar</a:t>
            </a:r>
            <a:r>
              <a:rPr lang="es" sz="1800">
                <a:solidFill>
                  <a:schemeClr val="dk2"/>
                </a:solidFill>
              </a:rPr>
              <a:t> su valor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50" y="1418550"/>
            <a:ext cx="7276909" cy="3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idx="4294967295" type="title"/>
          </p:nvPr>
        </p:nvSpPr>
        <p:spPr>
          <a:xfrm>
            <a:off x="855300" y="262875"/>
            <a:ext cx="5228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Qué es mutar?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217800" y="9754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Si cambiamos el valor de una propiedad de un objeto, estamos mutando el objeto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650" y="1455875"/>
            <a:ext cx="5432700" cy="35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Qué conflictos puede traer la mutación?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8" name="Google Shape;138;p30"/>
          <p:cNvSpPr txBox="1"/>
          <p:nvPr/>
        </p:nvSpPr>
        <p:spPr>
          <a:xfrm>
            <a:off x="217800" y="9754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Qué pasa si mutamos un objeto que a su vez está siendo referenciado por otros?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39" y="1446550"/>
            <a:ext cx="6779324" cy="35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Valores primitivos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217800" y="975475"/>
            <a:ext cx="8708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Las valores primitivos que existen son: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undefined, se usa para valores vacíos no intencionales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null, se usa para valores vacíos intencionales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Booleanos (true/false)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Números (-4, 1, 2, 3, 1000….)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Strings ("hola", "programacion", etc), se usa para texto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Símbolos y BigInt (no vamos a ver estos hoy, solo sepan que existen)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Los no primitivos son objetos y funciones.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0" y="4774200"/>
            <a:ext cx="66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Primitivo - Glosario de MDN Web Docs: Definiciones de términos relacionados con la Web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Argumentos pasados por valor vs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por referencia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217800" y="1108575"/>
            <a:ext cx="870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Cuando el argumento es del </a:t>
            </a:r>
            <a:r>
              <a:rPr b="1" lang="es" sz="1800">
                <a:solidFill>
                  <a:schemeClr val="dk2"/>
                </a:solidFill>
              </a:rPr>
              <a:t>tipo primitivo</a:t>
            </a:r>
            <a:r>
              <a:rPr lang="es" sz="1800">
                <a:solidFill>
                  <a:schemeClr val="dk2"/>
                </a:solidFill>
              </a:rPr>
              <a:t>, este siempre se pasa por valor. Es decir, </a:t>
            </a:r>
            <a:r>
              <a:rPr b="1" lang="es" sz="1800">
                <a:solidFill>
                  <a:schemeClr val="dk2"/>
                </a:solidFill>
              </a:rPr>
              <a:t>no se puede mutar el argumento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Cuando el argumento es un </a:t>
            </a:r>
            <a:r>
              <a:rPr b="1" lang="es" sz="1800">
                <a:solidFill>
                  <a:schemeClr val="dk2"/>
                </a:solidFill>
              </a:rPr>
              <a:t>objeto</a:t>
            </a:r>
            <a:r>
              <a:rPr lang="es" sz="1800">
                <a:solidFill>
                  <a:schemeClr val="dk2"/>
                </a:solidFill>
              </a:rPr>
              <a:t>, se pasa por referencia. Es decir, </a:t>
            </a:r>
            <a:r>
              <a:rPr b="1" lang="es" sz="1800">
                <a:solidFill>
                  <a:schemeClr val="dk2"/>
                </a:solidFill>
              </a:rPr>
              <a:t>se puede mutar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17800" y="2401575"/>
            <a:ext cx="87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https://codepen.io/daiuszw/pen/LYaNBvM?editors=0012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1548750"/>
            <a:ext cx="4320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Funciones de array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.map()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.filter()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.find()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.reduce()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Array.prototype.map()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Array.prototype.filter()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5"/>
              </a:rPr>
              <a:t>Array.prototype.find()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Array.prototype.reduce() - JavaScript | MDN</a:t>
            </a:r>
            <a:r>
              <a:rPr lang="es" sz="1200">
                <a:solidFill>
                  <a:schemeClr val="dk2"/>
                </a:solidFill>
              </a:rPr>
              <a:t>   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Funciones de array (map, filter, find, reduce)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" name="Google Shape;165;p34"/>
          <p:cNvSpPr txBox="1"/>
          <p:nvPr/>
        </p:nvSpPr>
        <p:spPr>
          <a:xfrm>
            <a:off x="217800" y="1108575"/>
            <a:ext cx="870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Son funciones que reciben como parámetro una función y retornan un valor (ya veremos cuáles)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Cuando usamos estas funciones, generalmente, no mutamos los arrays. Ahora </a:t>
            </a:r>
            <a:r>
              <a:rPr lang="es" sz="1800">
                <a:solidFill>
                  <a:schemeClr val="dk2"/>
                </a:solidFill>
              </a:rPr>
              <a:t>vamos</a:t>
            </a:r>
            <a:r>
              <a:rPr lang="es" sz="1800">
                <a:solidFill>
                  <a:schemeClr val="dk2"/>
                </a:solidFill>
              </a:rPr>
              <a:t> a ver más en profundidad cada función para entender a qué me refiero con esto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.map()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.map() recibe una función A como parámetro, va recorriendo el array y pasa cada elemento por la función A, que nos retorna un valor.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113" y="1847475"/>
            <a:ext cx="5983976" cy="24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.map()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Si tenemos un array de frutas y queremos obtener un array con una rodaja de cada fruta, podemos usar .map()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7" y="1847475"/>
            <a:ext cx="3152724" cy="26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625" y="1847475"/>
            <a:ext cx="5828376" cy="262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.map()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6" name="Google Shape;186;p37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https://codepen.io/daiuszw/pen/RwdaYgW?editors=0012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063" y="1808900"/>
            <a:ext cx="6066075" cy="19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320600" y="719850"/>
            <a:ext cx="3701400" cy="37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Daiana Szwimer</a:t>
            </a:r>
            <a:endParaRPr b="1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➔"/>
            </a:pPr>
            <a:r>
              <a:rPr lang="es"/>
              <a:t>Ingeniera en Sistemas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➔"/>
            </a:pPr>
            <a:r>
              <a:rPr lang="es"/>
              <a:t>Desarrolladora web</a:t>
            </a:r>
            <a:endParaRPr/>
          </a:p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14318" l="2134" r="2134" t="25495"/>
          <a:stretch/>
        </p:blipFill>
        <p:spPr>
          <a:xfrm>
            <a:off x="5001350" y="526200"/>
            <a:ext cx="3659999" cy="40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.filter()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.filter() recibe una función B como parámetro, va recorriendo el array y pasa cada elemento por la función B, que nos retorna un boolean (true o false).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50" y="1847475"/>
            <a:ext cx="6383099" cy="24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.filter()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" y="1292112"/>
            <a:ext cx="5297001" cy="25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049" y="191162"/>
            <a:ext cx="3846724" cy="4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.filter()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https://codepen.io/daiuszw/pen/RwdaYgW?editors=0012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29" y="1754925"/>
            <a:ext cx="8426951" cy="19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.find()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217800" y="1108575"/>
            <a:ext cx="870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.find() recibe una función C como parámetro, va recorriendo el array hasta que la funcion C retorna true. Es decir, retorna el primer elemento que cumple con la condición según función C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5" name="Google Shape;215;p41"/>
          <p:cNvPicPr preferRelativeResize="0"/>
          <p:nvPr/>
        </p:nvPicPr>
        <p:blipFill rotWithShape="1">
          <a:blip r:embed="rId3">
            <a:alphaModFix/>
          </a:blip>
          <a:srcRect b="9698" l="0" r="0" t="0"/>
          <a:stretch/>
        </p:blipFill>
        <p:spPr>
          <a:xfrm>
            <a:off x="1376775" y="2124375"/>
            <a:ext cx="6390451" cy="2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.find()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21" name="Google Shape;2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776" y="217725"/>
            <a:ext cx="3984576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1013"/>
            <a:ext cx="5197923" cy="20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.find()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https://codepen.io/daiuszw/pen/RwdaYgW?editors=0012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49" y="1847487"/>
            <a:ext cx="8038099" cy="177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.reduce()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217800" y="1108575"/>
            <a:ext cx="870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.reduce() recibe una función D como parámetro y un valor inicial (opcional), va recorriendo el array y pasa cada elemento por la función D, que nos retorna un valor que se va acumulando.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13" y="2124375"/>
            <a:ext cx="5813178" cy="27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.reduce()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575" y="117925"/>
            <a:ext cx="5095424" cy="468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59100"/>
            <a:ext cx="4510250" cy="19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.reduce()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9" name="Google Shape;249;p46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https://codepen.io/daiuszw/pen/RwdaYgW?editors=0012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25" y="1847476"/>
            <a:ext cx="7567374" cy="18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311700" y="1548750"/>
            <a:ext cx="48045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Strings y condicionales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Plantillas de cadenas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Condicionales y ternarios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Encadenamiento opcional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Plantillas literales (plantillas de cadenas)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Operador condicional (ternario)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5"/>
              </a:rPr>
              <a:t>Encadenamiento opcional - JavaScript | MDN</a:t>
            </a:r>
            <a:r>
              <a:rPr lang="es" sz="1200">
                <a:solidFill>
                  <a:schemeClr val="dk2"/>
                </a:solidFill>
              </a:rPr>
              <a:t>  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" type="subTitle"/>
          </p:nvPr>
        </p:nvSpPr>
        <p:spPr>
          <a:xfrm>
            <a:off x="791775" y="1200275"/>
            <a:ext cx="79164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Temario - Parte 1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/>
              <a:t>Funciones y a</a:t>
            </a:r>
            <a:r>
              <a:rPr lang="es"/>
              <a:t>rgumentos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/>
              <a:t>Funciones de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/>
              <a:t>Strings y condicionales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Plantillas de cadenas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https://codepen.io/daiuszw/pen/oNVxPaX?editors=0012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3" name="Google Shape;2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25" y="1634600"/>
            <a:ext cx="7893951" cy="26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Condicionales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9" name="Google Shape;269;p49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https://codepen.io/daiuszw/pen/LYaNJMV?editors=0012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50" y="1701550"/>
            <a:ext cx="8293100" cy="26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Encadenamiento opcional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217800" y="1108575"/>
            <a:ext cx="870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 veces cuando queremos leer las propiedades de un objeto, no sabemos si está definido o no. Si no está definido nos tira error, cómo hacemos en estos casos?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https://codepen.io/daiuszw/pen/LYaNJMV?editors=0012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188" y="2401579"/>
            <a:ext cx="5843826" cy="11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311700" y="1548750"/>
            <a:ext cx="48045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Desestructuración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En arrays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En objetos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1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La desestructuración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Desestructuración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9" name="Google Shape;289;p52"/>
          <p:cNvSpPr txBox="1"/>
          <p:nvPr/>
        </p:nvSpPr>
        <p:spPr>
          <a:xfrm>
            <a:off x="217800" y="11085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https://codepen.io/daiuszw/pen/rNReZPR?editors=0012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956" y="1847474"/>
            <a:ext cx="4845894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900" y="2589588"/>
            <a:ext cx="5243301" cy="6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550" y="1517250"/>
            <a:ext cx="3464099" cy="17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547" y="3384325"/>
            <a:ext cx="3689276" cy="1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311700" y="1548750"/>
            <a:ext cx="48045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Promesas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5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Promise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4"/>
          <p:cNvPicPr preferRelativeResize="0"/>
          <p:nvPr/>
        </p:nvPicPr>
        <p:blipFill rotWithShape="1">
          <a:blip r:embed="rId3">
            <a:alphaModFix/>
          </a:blip>
          <a:srcRect b="10910" l="28479" r="32399" t="10541"/>
          <a:stretch/>
        </p:blipFill>
        <p:spPr>
          <a:xfrm>
            <a:off x="682950" y="819450"/>
            <a:ext cx="1008150" cy="3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4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Veamos un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6" name="Google Shape;306;p54"/>
          <p:cNvSpPr txBox="1"/>
          <p:nvPr/>
        </p:nvSpPr>
        <p:spPr>
          <a:xfrm>
            <a:off x="1778000" y="722650"/>
            <a:ext cx="6849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 viernes a la noche y Mariana quiere pedir comida de delivery en la app ComidaYa. Elige una pizza, ingresa todos los datos, y el pedido se confirma.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vez que el pedido se confirma, mientras está </a:t>
            </a:r>
            <a:r>
              <a:rPr b="1" lang="es" sz="1800">
                <a:solidFill>
                  <a:schemeClr val="dk2"/>
                </a:solidFill>
              </a:rPr>
              <a:t>pendiente</a:t>
            </a:r>
            <a:r>
              <a:rPr lang="es" sz="1800">
                <a:solidFill>
                  <a:schemeClr val="dk2"/>
                </a:solidFill>
              </a:rPr>
              <a:t>, Mariana puede pedir helado, mirar una serie y charlar con amigas. No tiene que estar pendiente del celular, puede hacer otras cosas mientras espera que llegue la pizza.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No es la primera vez que Mariana usa ComidaYa, ella sabe que el pedido puede llegar </a:t>
            </a:r>
            <a:r>
              <a:rPr b="1" lang="es" sz="1800">
                <a:solidFill>
                  <a:schemeClr val="dk2"/>
                </a:solidFill>
              </a:rPr>
              <a:t>exitosamente</a:t>
            </a:r>
            <a:r>
              <a:rPr lang="es" sz="1800">
                <a:solidFill>
                  <a:schemeClr val="dk2"/>
                </a:solidFill>
              </a:rPr>
              <a:t> a su casa o que puede haber algún problema en el restaurante, con el delivery, etc. y que su pedido no llegue porque </a:t>
            </a:r>
            <a:r>
              <a:rPr b="1" lang="es" sz="1800">
                <a:solidFill>
                  <a:schemeClr val="dk2"/>
                </a:solidFill>
              </a:rPr>
              <a:t>ocurrió un problema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5"/>
          <p:cNvPicPr preferRelativeResize="0"/>
          <p:nvPr/>
        </p:nvPicPr>
        <p:blipFill rotWithShape="1">
          <a:blip r:embed="rId3">
            <a:alphaModFix/>
          </a:blip>
          <a:srcRect b="10910" l="28479" r="32399" t="10541"/>
          <a:stretch/>
        </p:blipFill>
        <p:spPr>
          <a:xfrm>
            <a:off x="682950" y="819450"/>
            <a:ext cx="1008150" cy="3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5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Estados de una promesa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1778000" y="722650"/>
            <a:ext cx="6849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promesa tiene 3 estados: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Pendiente: está en proceso (esperando que llegue la pizza)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Cumplida: se realizó con éxito (llegó la pizza)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s" sz="1800">
                <a:solidFill>
                  <a:schemeClr val="dk2"/>
                </a:solidFill>
              </a:rPr>
              <a:t>Rechazada: </a:t>
            </a:r>
            <a:r>
              <a:rPr lang="es" sz="1800">
                <a:solidFill>
                  <a:schemeClr val="dk2"/>
                </a:solidFill>
              </a:rPr>
              <a:t>algo</a:t>
            </a:r>
            <a:r>
              <a:rPr lang="es" sz="1800">
                <a:solidFill>
                  <a:schemeClr val="dk2"/>
                </a:solidFill>
              </a:rPr>
              <a:t> falló (no llegó la pizza porque pasó algo)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584" y="2015648"/>
            <a:ext cx="6117829" cy="2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6"/>
          <p:cNvPicPr preferRelativeResize="0"/>
          <p:nvPr/>
        </p:nvPicPr>
        <p:blipFill rotWithShape="1">
          <a:blip r:embed="rId3">
            <a:alphaModFix/>
          </a:blip>
          <a:srcRect b="10910" l="28479" r="32399" t="10541"/>
          <a:stretch/>
        </p:blipFill>
        <p:spPr>
          <a:xfrm>
            <a:off x="682950" y="819450"/>
            <a:ext cx="1008150" cy="3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6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Veamos un ejemplo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1778000" y="722650"/>
            <a:ext cx="684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4"/>
              </a:rPr>
              <a:t>https://codepen.io/daiuszw/pen/GReZYNO?editors=0012</a:t>
            </a:r>
            <a:r>
              <a:rPr lang="es" sz="1800">
                <a:solidFill>
                  <a:schemeClr val="dk2"/>
                </a:solidFill>
              </a:rPr>
              <a:t>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Si Mariana quiere pedir al mismo tiempo la pizza y helado, puede hacerlo con </a:t>
            </a:r>
            <a:r>
              <a:rPr b="1" lang="es" sz="1800">
                <a:solidFill>
                  <a:schemeClr val="dk2"/>
                </a:solidFill>
              </a:rPr>
              <a:t>Promise.all([pedirPizza, pedirHelado])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22" name="Google Shape;322;p56"/>
          <p:cNvSpPr txBox="1"/>
          <p:nvPr/>
        </p:nvSpPr>
        <p:spPr>
          <a:xfrm>
            <a:off x="0" y="4774200"/>
            <a:ext cx="76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Promise.all()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6"/>
              </a:rPr>
              <a:t>Callback function - MDN Web Docs Glossary: Definitions of Web-related terms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311700" y="1548750"/>
            <a:ext cx="48045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Async/Await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Función async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await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791775" y="1200275"/>
            <a:ext cx="79164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Temario - Parte 2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>
                <a:solidFill>
                  <a:schemeClr val="lt1"/>
                </a:solidFill>
              </a:rPr>
              <a:t>Desestructuración y operadores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/>
              <a:t>Promesas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/>
              <a:t>Async/Await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800"/>
              <a:buChar char="➔"/>
            </a:pPr>
            <a:r>
              <a:rPr lang="es"/>
              <a:t>Módulos 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await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217800" y="1108575"/>
            <a:ext cx="870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 un operador que se usa para esperar a que una Promise termine de ejecutarse. Sólo puede ser usado dentro de una función asincrónica (</a:t>
            </a:r>
            <a:r>
              <a:rPr b="1" lang="es" sz="1800">
                <a:solidFill>
                  <a:schemeClr val="dk2"/>
                </a:solidFill>
              </a:rPr>
              <a:t>async function</a:t>
            </a:r>
            <a:r>
              <a:rPr lang="es" sz="1800">
                <a:solidFill>
                  <a:schemeClr val="dk2"/>
                </a:solidFill>
              </a:rPr>
              <a:t>).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En vez de usar .then() .catch() .finally(), usamos los bloques try, catch y finally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63" y="2586075"/>
            <a:ext cx="4430074" cy="2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8"/>
          <p:cNvSpPr txBox="1"/>
          <p:nvPr/>
        </p:nvSpPr>
        <p:spPr>
          <a:xfrm>
            <a:off x="217800" y="2124375"/>
            <a:ext cx="87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4"/>
              </a:rPr>
              <a:t>https://codepen.io/daiuszw/pen/ZEPWmKL?editors=0012</a:t>
            </a:r>
            <a:r>
              <a:rPr lang="es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311700" y="1548750"/>
            <a:ext cx="48045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Módulos </a:t>
            </a:r>
            <a:r>
              <a:rPr lang="es" sz="3000"/>
              <a:t>ES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Módulos JavaScript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4294967295" type="title"/>
          </p:nvPr>
        </p:nvSpPr>
        <p:spPr>
          <a:xfrm>
            <a:off x="855300" y="262875"/>
            <a:ext cx="69516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Módulos ES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8" name="Google Shape;348;p60"/>
          <p:cNvSpPr txBox="1"/>
          <p:nvPr/>
        </p:nvSpPr>
        <p:spPr>
          <a:xfrm>
            <a:off x="217800" y="1108575"/>
            <a:ext cx="8708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 medida que vayamos trabajando en proyecto más grandes, el código se va complejizando y volviendo más grande (muchas líneas de código)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Podemos resolver esto </a:t>
            </a:r>
            <a:r>
              <a:rPr b="1" lang="es" sz="1800">
                <a:solidFill>
                  <a:schemeClr val="dk2"/>
                </a:solidFill>
              </a:rPr>
              <a:t>separando</a:t>
            </a:r>
            <a:r>
              <a:rPr lang="es" sz="1800">
                <a:solidFill>
                  <a:schemeClr val="dk2"/>
                </a:solidFill>
              </a:rPr>
              <a:t> el código en distintos archivos para luego acceder a este desde donde sea necesario, es una buena manera de </a:t>
            </a:r>
            <a:r>
              <a:rPr b="1" lang="es" sz="1800">
                <a:solidFill>
                  <a:schemeClr val="dk2"/>
                </a:solidFill>
              </a:rPr>
              <a:t>reutilizar</a:t>
            </a:r>
            <a:r>
              <a:rPr lang="es" sz="1800">
                <a:solidFill>
                  <a:schemeClr val="dk2"/>
                </a:solidFill>
              </a:rPr>
              <a:t> código.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Vamos a </a:t>
            </a:r>
            <a:r>
              <a:rPr b="1" lang="es" sz="1800">
                <a:solidFill>
                  <a:schemeClr val="dk2"/>
                </a:solidFill>
              </a:rPr>
              <a:t>importar</a:t>
            </a:r>
            <a:r>
              <a:rPr lang="es" sz="1800">
                <a:solidFill>
                  <a:schemeClr val="dk2"/>
                </a:solidFill>
              </a:rPr>
              <a:t> y </a:t>
            </a:r>
            <a:r>
              <a:rPr b="1" lang="es" sz="1800">
                <a:solidFill>
                  <a:schemeClr val="dk2"/>
                </a:solidFill>
              </a:rPr>
              <a:t>exportar</a:t>
            </a:r>
            <a:r>
              <a:rPr lang="es" sz="1800">
                <a:solidFill>
                  <a:schemeClr val="dk2"/>
                </a:solidFill>
              </a:rPr>
              <a:t> lo que necesitemos (funciones, variables, etc.) para poder </a:t>
            </a:r>
            <a:r>
              <a:rPr b="1" lang="es" sz="1800">
                <a:solidFill>
                  <a:schemeClr val="dk2"/>
                </a:solidFill>
              </a:rPr>
              <a:t>reutilizarlas</a:t>
            </a:r>
            <a:r>
              <a:rPr lang="es" sz="1800">
                <a:solidFill>
                  <a:schemeClr val="dk2"/>
                </a:solidFill>
              </a:rPr>
              <a:t> de la manera más prolija posible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Se puede </a:t>
            </a:r>
            <a:r>
              <a:rPr lang="es" sz="1800">
                <a:solidFill>
                  <a:schemeClr val="dk2"/>
                </a:solidFill>
              </a:rPr>
              <a:t>exportar</a:t>
            </a:r>
            <a:r>
              <a:rPr lang="es" sz="1800">
                <a:solidFill>
                  <a:schemeClr val="dk2"/>
                </a:solidFill>
              </a:rPr>
              <a:t> de manera </a:t>
            </a:r>
            <a:r>
              <a:rPr b="1" lang="es" sz="1800">
                <a:solidFill>
                  <a:schemeClr val="dk2"/>
                </a:solidFill>
              </a:rPr>
              <a:t>predeterminada</a:t>
            </a:r>
            <a:r>
              <a:rPr lang="es" sz="1800">
                <a:solidFill>
                  <a:schemeClr val="dk2"/>
                </a:solidFill>
              </a:rPr>
              <a:t> o </a:t>
            </a:r>
            <a:r>
              <a:rPr b="1" lang="es" sz="1800">
                <a:solidFill>
                  <a:schemeClr val="dk2"/>
                </a:solidFill>
              </a:rPr>
              <a:t>con nombre</a:t>
            </a:r>
            <a:r>
              <a:rPr lang="es" sz="1800">
                <a:solidFill>
                  <a:schemeClr val="dk2"/>
                </a:solidFill>
              </a:rPr>
              <a:t>. Dependiendo de la decisión que tomemos, va a ser cómo vamos a importar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217800" y="3692900"/>
            <a:ext cx="87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acá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Dudas?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Muchas gracias!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Funciones</a:t>
            </a:r>
            <a:endParaRPr sz="3000"/>
          </a:p>
        </p:txBody>
      </p:sp>
      <p:sp>
        <p:nvSpPr>
          <p:cNvPr id="90" name="Google Shape;90;p23"/>
          <p:cNvSpPr txBox="1"/>
          <p:nvPr/>
        </p:nvSpPr>
        <p:spPr>
          <a:xfrm>
            <a:off x="0" y="4774200"/>
            <a:ext cx="66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Funciones - JavaScript | MDN</a:t>
            </a:r>
            <a:r>
              <a:rPr lang="es" sz="1200">
                <a:solidFill>
                  <a:schemeClr val="dk2"/>
                </a:solidFill>
              </a:rPr>
              <a:t> y </a:t>
            </a:r>
            <a:r>
              <a:rPr lang="es" sz="1200" u="sng">
                <a:solidFill>
                  <a:schemeClr val="hlink"/>
                </a:solidFill>
                <a:hlinkClick r:id="rId4"/>
              </a:rPr>
              <a:t>Funciones (Avanzado)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25" y="608863"/>
            <a:ext cx="6853751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4294967295" type="title"/>
          </p:nvPr>
        </p:nvSpPr>
        <p:spPr>
          <a:xfrm>
            <a:off x="855300" y="262875"/>
            <a:ext cx="68190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Cómo declarar (crear) funciones?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217800" y="9754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Ejemplo en código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https://codepen.io/daiuszw/pen/XWGdYXr?editors=0010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400" y="1662800"/>
            <a:ext cx="6667175" cy="1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4294967295" type="title"/>
          </p:nvPr>
        </p:nvSpPr>
        <p:spPr>
          <a:xfrm>
            <a:off x="855300" y="262875"/>
            <a:ext cx="5228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Poppins SemiBold"/>
                <a:ea typeface="Poppins SemiBold"/>
                <a:cs typeface="Poppins SemiBold"/>
                <a:sym typeface="Poppins SemiBold"/>
              </a:rPr>
              <a:t>Cómo declarar funciones?</a:t>
            </a:r>
            <a:endParaRPr sz="2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217800" y="97547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Declaración con function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413" y="1379025"/>
            <a:ext cx="6667175" cy="17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157375" y="3048625"/>
            <a:ext cx="870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Función flecha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943" y="3489525"/>
            <a:ext cx="5923269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Argumentos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"/>
                <a:ea typeface="Poppins"/>
                <a:cs typeface="Poppins"/>
                <a:sym typeface="Poppins"/>
              </a:rPr>
              <a:t>Se pueden mutar?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0" y="4774200"/>
            <a:ext cx="66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Funciones - JavaScript | MDN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